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701" autoAdjust="0"/>
  </p:normalViewPr>
  <p:slideViewPr>
    <p:cSldViewPr snapToGrid="0">
      <p:cViewPr varScale="1">
        <p:scale>
          <a:sx n="105" d="100"/>
          <a:sy n="105" d="100"/>
        </p:scale>
        <p:origin x="750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590FCC-9AD9-45BB-A580-5D5491DBF830}" type="datetimeFigureOut">
              <a:rPr lang="cs-CZ" smtClean="0"/>
              <a:t>09.05.2022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133CC-BEB2-44A5-9A96-9D37BF65E9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1860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133CC-BEB2-44A5-9A96-9D37BF65E993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5617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ED9C8-4772-45A4-8E7C-CFFC62AD9CEF}" type="datetimeFigureOut">
              <a:rPr lang="cs-CZ" smtClean="0"/>
              <a:t>09.05.2022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905F-FD83-4822-A39A-4C36F3D585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6693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ED9C8-4772-45A4-8E7C-CFFC62AD9CEF}" type="datetimeFigureOut">
              <a:rPr lang="cs-CZ" smtClean="0"/>
              <a:t>09.05.2022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905F-FD83-4822-A39A-4C36F3D585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4703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ED9C8-4772-45A4-8E7C-CFFC62AD9CEF}" type="datetimeFigureOut">
              <a:rPr lang="cs-CZ" smtClean="0"/>
              <a:t>09.05.2022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905F-FD83-4822-A39A-4C36F3D585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122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ED9C8-4772-45A4-8E7C-CFFC62AD9CEF}" type="datetimeFigureOut">
              <a:rPr lang="cs-CZ" smtClean="0"/>
              <a:t>09.05.2022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905F-FD83-4822-A39A-4C36F3D585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253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ED9C8-4772-45A4-8E7C-CFFC62AD9CEF}" type="datetimeFigureOut">
              <a:rPr lang="cs-CZ" smtClean="0"/>
              <a:t>09.05.2022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905F-FD83-4822-A39A-4C36F3D585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6258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ED9C8-4772-45A4-8E7C-CFFC62AD9CEF}" type="datetimeFigureOut">
              <a:rPr lang="cs-CZ" smtClean="0"/>
              <a:t>09.05.2022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905F-FD83-4822-A39A-4C36F3D585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0021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ED9C8-4772-45A4-8E7C-CFFC62AD9CEF}" type="datetimeFigureOut">
              <a:rPr lang="cs-CZ" smtClean="0"/>
              <a:t>09.05.2022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905F-FD83-4822-A39A-4C36F3D585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1721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ED9C8-4772-45A4-8E7C-CFFC62AD9CEF}" type="datetimeFigureOut">
              <a:rPr lang="cs-CZ" smtClean="0"/>
              <a:t>09.05.2022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905F-FD83-4822-A39A-4C36F3D585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693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ED9C8-4772-45A4-8E7C-CFFC62AD9CEF}" type="datetimeFigureOut">
              <a:rPr lang="cs-CZ" smtClean="0"/>
              <a:t>09.05.2022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905F-FD83-4822-A39A-4C36F3D585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8470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ED9C8-4772-45A4-8E7C-CFFC62AD9CEF}" type="datetimeFigureOut">
              <a:rPr lang="cs-CZ" smtClean="0"/>
              <a:t>09.05.2022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905F-FD83-4822-A39A-4C36F3D585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1030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ED9C8-4772-45A4-8E7C-CFFC62AD9CEF}" type="datetimeFigureOut">
              <a:rPr lang="cs-CZ" smtClean="0"/>
              <a:t>09.05.2022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905F-FD83-4822-A39A-4C36F3D585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4964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ED9C8-4772-45A4-8E7C-CFFC62AD9CEF}" type="datetimeFigureOut">
              <a:rPr lang="cs-CZ" smtClean="0"/>
              <a:t>09.05.2022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0905F-FD83-4822-A39A-4C36F3D585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6296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msslunickopraha14.cz/wordpress/wp-content/uploads/2015/12/Logolink_OP_PPR_hor_barva_cz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03" y="572789"/>
            <a:ext cx="4739946" cy="104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Nadpis 10"/>
          <p:cNvSpPr>
            <a:spLocks noGrp="1"/>
          </p:cNvSpPr>
          <p:nvPr>
            <p:ph type="ctrTitle" idx="4294967295"/>
          </p:nvPr>
        </p:nvSpPr>
        <p:spPr>
          <a:xfrm>
            <a:off x="0" y="1622739"/>
            <a:ext cx="5653088" cy="1120461"/>
          </a:xfrm>
        </p:spPr>
        <p:txBody>
          <a:bodyPr>
            <a:normAutofit fontScale="90000"/>
          </a:bodyPr>
          <a:lstStyle/>
          <a:p>
            <a:pPr algn="ctr"/>
            <a:r>
              <a:rPr lang="cs-CZ" sz="5400" dirty="0" smtClean="0"/>
              <a:t/>
            </a:r>
            <a:br>
              <a:rPr lang="cs-CZ" sz="5400" dirty="0" smtClean="0"/>
            </a:br>
            <a:r>
              <a:rPr lang="cs-CZ" sz="5400" dirty="0"/>
              <a:t>	</a:t>
            </a:r>
            <a:r>
              <a:rPr lang="cs-CZ" sz="5400" b="1" dirty="0" smtClean="0"/>
              <a:t>Stáž </a:t>
            </a:r>
            <a:r>
              <a:rPr lang="cs-CZ" sz="5400" b="1" dirty="0" smtClean="0"/>
              <a:t>Madeira</a:t>
            </a:r>
            <a:r>
              <a:rPr lang="cs-CZ" sz="5400" dirty="0" smtClean="0"/>
              <a:t/>
            </a:r>
            <a:br>
              <a:rPr lang="cs-CZ" sz="5400" dirty="0" smtClean="0"/>
            </a:br>
            <a:r>
              <a:rPr lang="cs-CZ" sz="5400" dirty="0" smtClean="0"/>
              <a:t>	</a:t>
            </a:r>
            <a:r>
              <a:rPr lang="cs-CZ" sz="3600" dirty="0" err="1" smtClean="0"/>
              <a:t>Funchal</a:t>
            </a:r>
            <a:r>
              <a:rPr lang="cs-CZ" sz="3600" dirty="0" smtClean="0"/>
              <a:t>     26.- 29. </a:t>
            </a:r>
            <a:r>
              <a:rPr lang="cs-CZ" sz="3600" dirty="0" smtClean="0"/>
              <a:t>4. 2022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2" y="3725818"/>
            <a:ext cx="5164949" cy="238264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935" y="1097764"/>
            <a:ext cx="4371349" cy="296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21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dirty="0" smtClean="0"/>
              <a:t>Základní informace o </a:t>
            </a:r>
            <a:r>
              <a:rPr lang="cs-CZ" sz="4000" dirty="0" smtClean="0"/>
              <a:t>Madeiře </a:t>
            </a:r>
            <a:r>
              <a:rPr lang="cs-CZ" sz="4000" dirty="0" smtClean="0"/>
              <a:t>a </a:t>
            </a:r>
            <a:r>
              <a:rPr lang="cs-CZ" sz="4000" dirty="0" smtClean="0"/>
              <a:t>madeirském </a:t>
            </a:r>
            <a:r>
              <a:rPr lang="cs-CZ" sz="4000" dirty="0" smtClean="0"/>
              <a:t>školství</a:t>
            </a:r>
            <a:endParaRPr lang="cs-CZ" sz="40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sz="2400" dirty="0" smtClean="0"/>
              <a:t>„Ostrov věčného jara“  </a:t>
            </a:r>
            <a:r>
              <a:rPr lang="cs-CZ" sz="2400" dirty="0" smtClean="0"/>
              <a:t>– patří k Portugalsku, ale polohou má blíže k Africe.</a:t>
            </a:r>
            <a:r>
              <a:rPr lang="cs-CZ" sz="2400" dirty="0"/>
              <a:t> </a:t>
            </a:r>
            <a:r>
              <a:rPr lang="cs-CZ" sz="2400" dirty="0" smtClean="0"/>
              <a:t>Má </a:t>
            </a:r>
            <a:r>
              <a:rPr lang="cs-CZ" sz="2400" dirty="0"/>
              <a:t>rozlohu okolo 740 km2 a žije na něm asi 260 000 stálých obyvatel</a:t>
            </a:r>
            <a:endParaRPr lang="cs-CZ" sz="2400" dirty="0" smtClean="0"/>
          </a:p>
          <a:p>
            <a:r>
              <a:rPr lang="cs-CZ" sz="2400" dirty="0" smtClean="0"/>
              <a:t>oficiální jazyk </a:t>
            </a:r>
            <a:r>
              <a:rPr lang="cs-CZ" sz="2400" dirty="0" smtClean="0"/>
              <a:t>portugalština, hlavní město je </a:t>
            </a:r>
            <a:r>
              <a:rPr lang="cs-CZ" sz="2400" dirty="0" err="1" smtClean="0"/>
              <a:t>Funchal</a:t>
            </a:r>
            <a:r>
              <a:rPr lang="cs-CZ" sz="2400" dirty="0" smtClean="0"/>
              <a:t> </a:t>
            </a:r>
            <a:endParaRPr lang="cs-CZ" sz="2400" dirty="0" smtClean="0"/>
          </a:p>
          <a:p>
            <a:r>
              <a:rPr lang="cs-CZ" sz="2400" dirty="0" smtClean="0"/>
              <a:t>hlavní město Kodaň</a:t>
            </a:r>
          </a:p>
          <a:p>
            <a:r>
              <a:rPr lang="cs-CZ" sz="2400" dirty="0" smtClean="0"/>
              <a:t>Portugalci Madeiru objevili roku 1418, stala se kolonií na pěstování cukrové třtiny, později vína</a:t>
            </a:r>
          </a:p>
          <a:p>
            <a:r>
              <a:rPr lang="cs-CZ" sz="2400" dirty="0" smtClean="0"/>
              <a:t>Kvůli nedostatku vody má zbudovaný důmyslnou soustavu zavlažovacích kanálů , tzv. „</a:t>
            </a:r>
            <a:r>
              <a:rPr lang="cs-CZ" sz="2400" dirty="0" err="1" smtClean="0"/>
              <a:t>levád</a:t>
            </a:r>
            <a:r>
              <a:rPr lang="cs-CZ" sz="2400" dirty="0" smtClean="0"/>
              <a:t>“ ) asi 4000 km na celém ostrově )</a:t>
            </a:r>
            <a:endParaRPr lang="cs-CZ" sz="2400" dirty="0" smtClean="0"/>
          </a:p>
          <a:p>
            <a:r>
              <a:rPr lang="cs-CZ" sz="2400" dirty="0" smtClean="0"/>
              <a:t>Pětinu ostrova pokrývají unikátní  vavřínové lesy(od R. 1999 pod ochranou UNESCO) </a:t>
            </a:r>
          </a:p>
          <a:p>
            <a:r>
              <a:rPr lang="cs-CZ" sz="2400" dirty="0" smtClean="0"/>
              <a:t>Hornatý ostrov je rájem horské turistiky</a:t>
            </a:r>
          </a:p>
          <a:p>
            <a:r>
              <a:rPr lang="cs-CZ" sz="2400" dirty="0" smtClean="0"/>
              <a:t>V gastronomii převládají ryby, ovoce, hovězí maso – nejtypičtější </a:t>
            </a:r>
            <a:r>
              <a:rPr lang="cs-CZ" sz="2400" dirty="0" err="1" smtClean="0"/>
              <a:t>rbya</a:t>
            </a:r>
            <a:r>
              <a:rPr lang="cs-CZ" sz="2400" dirty="0" smtClean="0"/>
              <a:t> </a:t>
            </a:r>
            <a:r>
              <a:rPr lang="cs-CZ" sz="2400" dirty="0" err="1" smtClean="0"/>
              <a:t>tkaničnice</a:t>
            </a:r>
            <a:r>
              <a:rPr lang="cs-CZ" sz="2400" dirty="0" smtClean="0"/>
              <a:t> černá tzv. „</a:t>
            </a:r>
            <a:r>
              <a:rPr lang="cs-CZ" sz="2400" dirty="0" err="1" smtClean="0"/>
              <a:t>Espada</a:t>
            </a:r>
            <a:r>
              <a:rPr lang="cs-CZ" sz="2400" dirty="0" smtClean="0"/>
              <a:t>“ a typický alkoholický </a:t>
            </a:r>
            <a:r>
              <a:rPr lang="cs-CZ" sz="2400" dirty="0" err="1" smtClean="0"/>
              <a:t>nápij</a:t>
            </a:r>
            <a:r>
              <a:rPr lang="cs-CZ" sz="2400" dirty="0" smtClean="0"/>
              <a:t> je „ </a:t>
            </a:r>
            <a:r>
              <a:rPr lang="cs-CZ" sz="2400" dirty="0" err="1" smtClean="0"/>
              <a:t>Poncha</a:t>
            </a:r>
            <a:r>
              <a:rPr lang="cs-CZ" sz="2400" dirty="0" smtClean="0"/>
              <a:t>“ (čerstvá pomerančová šťáva a bílý rum )</a:t>
            </a:r>
          </a:p>
          <a:p>
            <a:r>
              <a:rPr lang="cs-CZ" sz="2400" dirty="0" smtClean="0"/>
              <a:t>Slavný rodák z </a:t>
            </a:r>
            <a:r>
              <a:rPr lang="cs-CZ" sz="2400" dirty="0" err="1" smtClean="0"/>
              <a:t>Funchalu</a:t>
            </a:r>
            <a:r>
              <a:rPr lang="cs-CZ" sz="2400" dirty="0" smtClean="0"/>
              <a:t> je fotbalista </a:t>
            </a:r>
            <a:r>
              <a:rPr lang="cs-CZ" sz="2400" dirty="0" err="1" smtClean="0"/>
              <a:t>Cristiano</a:t>
            </a:r>
            <a:r>
              <a:rPr lang="cs-CZ" sz="2400" dirty="0" smtClean="0"/>
              <a:t> </a:t>
            </a:r>
            <a:r>
              <a:rPr lang="cs-CZ" sz="2400" dirty="0"/>
              <a:t>R</a:t>
            </a:r>
            <a:r>
              <a:rPr lang="cs-CZ" sz="2400" dirty="0" smtClean="0"/>
              <a:t>onaldo 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sz="2400" dirty="0"/>
              <a:t>v</a:t>
            </a:r>
            <a:r>
              <a:rPr lang="cs-CZ" sz="2400" dirty="0" smtClean="0"/>
              <a:t>zdělávání pro všechny a </a:t>
            </a:r>
            <a:r>
              <a:rPr lang="cs-CZ" sz="2400" dirty="0" smtClean="0"/>
              <a:t>zdarma</a:t>
            </a:r>
          </a:p>
          <a:p>
            <a:r>
              <a:rPr lang="cs-CZ" sz="2400" dirty="0" smtClean="0"/>
              <a:t>V jeslích a mateřských  školách se platí školné od 20 do 150 euro na základě povinného daňového přiznání </a:t>
            </a:r>
          </a:p>
          <a:p>
            <a:r>
              <a:rPr lang="cs-CZ" sz="2400" dirty="0" smtClean="0"/>
              <a:t>Děti v mateřských školách nosí uniformy , poslední rok před nástupem do školy je povinný , hodně se dbá na nácvik čtení a psaní ( část nejstarších </a:t>
            </a:r>
            <a:r>
              <a:rPr lang="cs-CZ" sz="2400" dirty="0" err="1" smtClean="0"/>
              <a:t>Madeiřanů</a:t>
            </a:r>
            <a:r>
              <a:rPr lang="cs-CZ" sz="2400" dirty="0" smtClean="0"/>
              <a:t> je ještě negramotná), </a:t>
            </a:r>
          </a:p>
          <a:p>
            <a:r>
              <a:rPr lang="cs-CZ" sz="2400" dirty="0" smtClean="0"/>
              <a:t>Na Madeiře je málo učitelů, děti se ve školách učí na „směny“ (dopoledne část, odpoledne část ), první dva ročníky je pouze slovní hodnocení </a:t>
            </a:r>
            <a:endParaRPr lang="cs-CZ" sz="2400" dirty="0"/>
          </a:p>
          <a:p>
            <a:r>
              <a:rPr lang="cs-CZ" sz="2400" dirty="0" smtClean="0"/>
              <a:t>Základní škola má tři stupně ( 1.-4. ročník, 5.-9.ročník a 10. </a:t>
            </a:r>
            <a:r>
              <a:rPr lang="cs-CZ" sz="2400" dirty="0"/>
              <a:t>-</a:t>
            </a:r>
            <a:r>
              <a:rPr lang="cs-CZ" sz="2400" dirty="0" smtClean="0"/>
              <a:t>13. </a:t>
            </a:r>
            <a:r>
              <a:rPr lang="cs-CZ" sz="2400" dirty="0" smtClean="0"/>
              <a:t>ročník ) Končí maturitou, ty jsou pouze písemné. </a:t>
            </a:r>
          </a:p>
          <a:p>
            <a:r>
              <a:rPr lang="cs-CZ" sz="2400" dirty="0" smtClean="0"/>
              <a:t>Na universitu nejsou přijímací zkoušky, vychází se pouze z průměru</a:t>
            </a:r>
          </a:p>
          <a:p>
            <a:r>
              <a:rPr lang="cs-CZ" sz="2400" dirty="0" smtClean="0"/>
              <a:t>Vysvědčení třikrát ročně. Mají 3 měsíce prázdnin </a:t>
            </a:r>
          </a:p>
          <a:p>
            <a:r>
              <a:rPr lang="cs-CZ" sz="2400" dirty="0" smtClean="0"/>
              <a:t>99 procent obyvatel jsou praktikující katolíci, je zde hodně svátků svatých a oslav. Madeirské děti mají tedy skoro 4 měsíce v roce volno </a:t>
            </a:r>
            <a:endParaRPr lang="cs-CZ" sz="2400" dirty="0" smtClean="0"/>
          </a:p>
          <a:p>
            <a:r>
              <a:rPr lang="cs-CZ" sz="2400" dirty="0" smtClean="0"/>
              <a:t>Osnovy jsou dané státem, každá škola si na jejich základě tvoří vlastní program </a:t>
            </a:r>
          </a:p>
          <a:p>
            <a:r>
              <a:rPr lang="cs-CZ" sz="2400" dirty="0" smtClean="0"/>
              <a:t>Hodně se dbá na ekologii, vzhledem k nedostatku vody jsou děti vedeny k důslednému šetření energiemi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98595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347471" y="1092708"/>
            <a:ext cx="5293217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Mateřská škola</a:t>
            </a:r>
            <a:br>
              <a:rPr lang="cs-CZ" dirty="0" smtClean="0"/>
            </a:br>
            <a:r>
              <a:rPr lang="pt-BR" b="1" dirty="0"/>
              <a:t>Centro Infantil</a:t>
            </a:r>
            <a:br>
              <a:rPr lang="pt-BR" b="1" dirty="0"/>
            </a:br>
            <a:r>
              <a:rPr lang="pt-BR" b="1" dirty="0"/>
              <a:t>Escola Maria Eugénia da Canavial- Lactário</a:t>
            </a:r>
            <a:r>
              <a:rPr lang="pt-BR" dirty="0"/>
              <a:t/>
            </a:r>
            <a:br>
              <a:rPr lang="pt-BR" dirty="0"/>
            </a:br>
            <a:r>
              <a:rPr lang="cs-CZ" b="1" dirty="0" smtClean="0"/>
              <a:t/>
            </a:r>
            <a:br>
              <a:rPr lang="cs-CZ" b="1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6019800" y="2163763"/>
            <a:ext cx="5854521" cy="3697287"/>
          </a:xfrm>
        </p:spPr>
        <p:txBody>
          <a:bodyPr>
            <a:normAutofit fontScale="55000" lnSpcReduction="20000"/>
          </a:bodyPr>
          <a:lstStyle/>
          <a:p>
            <a:r>
              <a:rPr lang="cs-CZ" sz="2400" dirty="0" smtClean="0"/>
              <a:t>Církevní mateřská </a:t>
            </a:r>
            <a:r>
              <a:rPr lang="cs-CZ" sz="2400" dirty="0" smtClean="0"/>
              <a:t>škola </a:t>
            </a:r>
            <a:r>
              <a:rPr lang="cs-CZ" sz="2400" dirty="0" smtClean="0"/>
              <a:t>v staré zástavbě v centru  města </a:t>
            </a:r>
          </a:p>
          <a:p>
            <a:r>
              <a:rPr lang="cs-CZ" sz="2400" dirty="0" smtClean="0"/>
              <a:t>6 </a:t>
            </a:r>
            <a:r>
              <a:rPr lang="cs-CZ" sz="2400" dirty="0"/>
              <a:t>tříd mateřské školy – z toho dvě třídy předškolních dětí, pro které je docházka do MŠ povinná, 4 třídy jesle od 6 měsíců věku, </a:t>
            </a:r>
            <a:r>
              <a:rPr lang="cs-CZ" sz="2400" dirty="0" smtClean="0"/>
              <a:t>8 tříd základní škola 1. stupeň</a:t>
            </a:r>
          </a:p>
          <a:p>
            <a:r>
              <a:rPr lang="cs-CZ" sz="2400" dirty="0" smtClean="0"/>
              <a:t>v </a:t>
            </a:r>
            <a:r>
              <a:rPr lang="cs-CZ" sz="2400" dirty="0"/>
              <a:t>jedné třídě maximálně 25 dětí + 1 pedagog a 2 asistenti</a:t>
            </a:r>
          </a:p>
          <a:p>
            <a:r>
              <a:rPr lang="cs-CZ" sz="2400" dirty="0" smtClean="0"/>
              <a:t>provozní </a:t>
            </a:r>
            <a:r>
              <a:rPr lang="cs-CZ" sz="2400" dirty="0"/>
              <a:t>doba 8.00- 18.30 , děti mohou přicházet do 9.30</a:t>
            </a:r>
          </a:p>
          <a:p>
            <a:r>
              <a:rPr lang="cs-CZ" sz="2400" dirty="0" smtClean="0"/>
              <a:t>7  </a:t>
            </a:r>
            <a:r>
              <a:rPr lang="cs-CZ" sz="2400" dirty="0"/>
              <a:t>dětí s OMJ (Venezuela, Rusko, Polsko, Brazílie)</a:t>
            </a:r>
          </a:p>
          <a:p>
            <a:r>
              <a:rPr lang="cs-CZ" sz="2400" dirty="0" smtClean="0"/>
              <a:t>děti </a:t>
            </a:r>
            <a:r>
              <a:rPr lang="cs-CZ" sz="2400" dirty="0"/>
              <a:t>i pedagogický a provozní personál nosí jednotné oblečení – barevné zástěrky </a:t>
            </a:r>
          </a:p>
          <a:p>
            <a:r>
              <a:rPr lang="cs-CZ" sz="2400" dirty="0" smtClean="0"/>
              <a:t>učitelky </a:t>
            </a:r>
            <a:r>
              <a:rPr lang="cs-CZ" sz="2400" dirty="0"/>
              <a:t>vysokoškolské vzdělání, asistenti kurz </a:t>
            </a:r>
          </a:p>
          <a:p>
            <a:r>
              <a:rPr lang="cs-CZ" sz="2400" dirty="0" smtClean="0"/>
              <a:t>pedagog </a:t>
            </a:r>
            <a:r>
              <a:rPr lang="cs-CZ" sz="2400" dirty="0"/>
              <a:t>musí mít splněné další vzdělávání -  5 dní v roce </a:t>
            </a:r>
            <a:endParaRPr lang="cs-CZ" sz="2400" dirty="0" smtClean="0"/>
          </a:p>
          <a:p>
            <a:r>
              <a:rPr lang="cs-CZ" sz="2400" dirty="0" smtClean="0"/>
              <a:t>učitelka </a:t>
            </a:r>
            <a:r>
              <a:rPr lang="cs-CZ" sz="2400" dirty="0"/>
              <a:t>má směnu od 9 – 17.00 každý den, </a:t>
            </a:r>
            <a:r>
              <a:rPr lang="cs-CZ" sz="2400" dirty="0" smtClean="0"/>
              <a:t>na </a:t>
            </a:r>
            <a:r>
              <a:rPr lang="cs-CZ" sz="2400" dirty="0"/>
              <a:t>začátku provozní a konci provozní doby jsou s dětmi pouze asistenti</a:t>
            </a:r>
          </a:p>
          <a:p>
            <a:r>
              <a:rPr lang="cs-CZ" sz="2400" dirty="0" smtClean="0"/>
              <a:t>osnovy </a:t>
            </a:r>
            <a:r>
              <a:rPr lang="cs-CZ" sz="2400" dirty="0"/>
              <a:t>jsou dané státem, na jejich základě si tvoří škola vzdělávací plán, který 1x měsíčně vyhodnocuje a upravuje podle aktuálního stavu a potřeb dětí</a:t>
            </a:r>
          </a:p>
          <a:p>
            <a:r>
              <a:rPr lang="cs-CZ" sz="2400" dirty="0" smtClean="0"/>
              <a:t>na </a:t>
            </a:r>
            <a:r>
              <a:rPr lang="cs-CZ" sz="2400" dirty="0"/>
              <a:t>konci školního roku celková evaluace a inventarizace výdajů</a:t>
            </a:r>
          </a:p>
          <a:p>
            <a:r>
              <a:rPr lang="cs-CZ" sz="2400" dirty="0" smtClean="0"/>
              <a:t>pedagogická </a:t>
            </a:r>
            <a:r>
              <a:rPr lang="cs-CZ" sz="2400" dirty="0"/>
              <a:t>diagnostika – 1x za 3 měsíce</a:t>
            </a:r>
          </a:p>
          <a:p>
            <a:endParaRPr lang="cs-CZ" sz="2400" dirty="0"/>
          </a:p>
          <a:p>
            <a:endParaRPr lang="cs-CZ" sz="2400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2823840"/>
            <a:ext cx="5162635" cy="237713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80" y="173891"/>
            <a:ext cx="3713274" cy="170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12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accent4"/>
                </a:solidFill>
              </a:rPr>
              <a:t>Přínos </a:t>
            </a:r>
            <a:r>
              <a:rPr lang="cs-CZ" sz="4000" b="1" dirty="0">
                <a:solidFill>
                  <a:schemeClr val="accent4"/>
                </a:solidFill>
              </a:rPr>
              <a:t>stáže a využití pro vlastní práci s dětmi s OMJ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690688"/>
            <a:ext cx="7371545" cy="4486275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výzdoba </a:t>
            </a:r>
            <a:r>
              <a:rPr lang="cs-CZ" dirty="0"/>
              <a:t>školy, citáty z Malého prince jdou aplikovat i ve škole bez náboženského zaměření, je to spíš otázkou přístupu ke světu než náboženství</a:t>
            </a:r>
          </a:p>
          <a:p>
            <a:r>
              <a:rPr lang="cs-CZ" dirty="0" smtClean="0"/>
              <a:t>způsob </a:t>
            </a:r>
            <a:r>
              <a:rPr lang="cs-CZ" dirty="0"/>
              <a:t>vedení portfolií, výroba vlastních desek, které dítě provázejí po celou dobu docházky do mateřské </a:t>
            </a:r>
            <a:r>
              <a:rPr lang="cs-CZ" dirty="0" smtClean="0"/>
              <a:t>školy, pěkná památka na školu </a:t>
            </a:r>
          </a:p>
          <a:p>
            <a:r>
              <a:rPr lang="cs-CZ" dirty="0" smtClean="0"/>
              <a:t>práce </a:t>
            </a:r>
            <a:r>
              <a:rPr lang="cs-CZ" dirty="0"/>
              <a:t>s </a:t>
            </a:r>
            <a:r>
              <a:rPr lang="cs-CZ" dirty="0" smtClean="0"/>
              <a:t>hlasem učitelek, aktivní </a:t>
            </a:r>
            <a:r>
              <a:rPr lang="cs-CZ" dirty="0"/>
              <a:t>zapojení všech dětí, i dětí s problémy s porozuměním, pomocí modulace hlasu, obrázků a  ritualizace </a:t>
            </a:r>
            <a:r>
              <a:rPr lang="cs-CZ" dirty="0" smtClean="0"/>
              <a:t>čtených příběhů </a:t>
            </a:r>
          </a:p>
          <a:p>
            <a:r>
              <a:rPr lang="cs-CZ" dirty="0" smtClean="0"/>
              <a:t>Přirozený vítací rituál – možnost výběru pozdravu vyhovující temperamentu každého dítěte 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020" y="1690688"/>
            <a:ext cx="2005503" cy="434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6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691896" y="197444"/>
            <a:ext cx="10515600" cy="1943749"/>
          </a:xfrm>
        </p:spPr>
        <p:txBody>
          <a:bodyPr>
            <a:normAutofit/>
          </a:bodyPr>
          <a:lstStyle/>
          <a:p>
            <a:r>
              <a:rPr lang="cs-CZ" sz="2000" i="1" dirty="0" smtClean="0"/>
              <a:t>„</a:t>
            </a:r>
            <a:r>
              <a:rPr lang="cs-CZ" sz="2800" i="1" dirty="0" smtClean="0"/>
              <a:t>Vzdělávání </a:t>
            </a:r>
            <a:r>
              <a:rPr lang="cs-CZ" sz="2800" i="1" dirty="0"/>
              <a:t>mysli bez vzdělávání srdce není žádné vzdělávání</a:t>
            </a:r>
            <a:r>
              <a:rPr lang="cs-CZ" sz="2800" i="1" dirty="0" smtClean="0"/>
              <a:t>.“</a:t>
            </a:r>
            <a:br>
              <a:rPr lang="cs-CZ" sz="2800" i="1" dirty="0" smtClean="0"/>
            </a:br>
            <a:r>
              <a:rPr lang="cs-CZ" sz="2000" i="1" dirty="0"/>
              <a:t/>
            </a:r>
            <a:br>
              <a:rPr lang="cs-CZ" sz="2000" i="1" dirty="0"/>
            </a:br>
            <a:r>
              <a:rPr lang="cs-CZ" sz="2000" dirty="0" smtClean="0"/>
              <a:t>Aristoteles </a:t>
            </a:r>
            <a:endParaRPr lang="cs-CZ" dirty="0"/>
          </a:p>
        </p:txBody>
      </p:sp>
      <p:pic>
        <p:nvPicPr>
          <p:cNvPr id="1026" name="Picture 2" descr="http://www.msslunickopraha14.cz/wordpress/wp-content/uploads/2015/12/Logolink_OP_PPR_hor_barva_cz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133" y="5375493"/>
            <a:ext cx="5863867" cy="1298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832" y="2141193"/>
            <a:ext cx="5739208" cy="264755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071" y="1298709"/>
            <a:ext cx="1700801" cy="369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39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650</Words>
  <Application>Microsoft Office PowerPoint</Application>
  <PresentationFormat>Širokoúhlá obrazovka</PresentationFormat>
  <Paragraphs>44</Paragraphs>
  <Slides>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Motiv Office</vt:lpstr>
      <vt:lpstr>  Stáž Madeira  Funchal     26.- 29. 4. 2022</vt:lpstr>
      <vt:lpstr>Základní informace o Madeiře a madeirském školství</vt:lpstr>
      <vt:lpstr>Mateřská škola Centro Infantil Escola Maria Eugénia da Canavial- Lactário  </vt:lpstr>
      <vt:lpstr>Přínos stáže a využití pro vlastní práci s dětmi s OMJ</vt:lpstr>
      <vt:lpstr>„Vzdělávání mysli bez vzdělávání srdce není žádné vzdělávání.“  Aristoteles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Stáž Dánsko 10. – 13. 4.2022</dc:title>
  <dc:creator>Admin</dc:creator>
  <cp:lastModifiedBy>Mgr. Andrea Benešová</cp:lastModifiedBy>
  <cp:revision>36</cp:revision>
  <dcterms:created xsi:type="dcterms:W3CDTF">2022-04-20T06:32:16Z</dcterms:created>
  <dcterms:modified xsi:type="dcterms:W3CDTF">2022-05-09T14:49:47Z</dcterms:modified>
</cp:coreProperties>
</file>